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7" r:id="rId2"/>
    <p:sldId id="335" r:id="rId3"/>
    <p:sldId id="336" r:id="rId4"/>
    <p:sldId id="321" r:id="rId5"/>
    <p:sldId id="344" r:id="rId6"/>
    <p:sldId id="337" r:id="rId7"/>
    <p:sldId id="338" r:id="rId8"/>
    <p:sldId id="339" r:id="rId9"/>
    <p:sldId id="340" r:id="rId10"/>
    <p:sldId id="347" r:id="rId11"/>
    <p:sldId id="345" r:id="rId12"/>
    <p:sldId id="346" r:id="rId13"/>
  </p:sldIdLst>
  <p:sldSz cx="12192000" cy="6858000"/>
  <p:notesSz cx="12192000" cy="6858000"/>
  <p:embeddedFontLst>
    <p:embeddedFont>
      <p:font typeface="Arial Black" panose="020B0604020202020204" pitchFamily="3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432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orient="horz" pos="129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CFF"/>
    <a:srgbClr val="CFDFF5"/>
    <a:srgbClr val="0066E6"/>
    <a:srgbClr val="FFC100"/>
    <a:srgbClr val="9703FE"/>
    <a:srgbClr val="FF6903"/>
    <a:srgbClr val="EEEEF1"/>
    <a:srgbClr val="FFFFFF"/>
    <a:srgbClr val="2D3031"/>
    <a:srgbClr val="015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Средний стиль 4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660B408-B3CF-4A94-85FC-2B1E0A45F4A2}" styleName="Темный стиль 2 — акцент 1/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0"/>
    <p:restoredTop sz="94702"/>
  </p:normalViewPr>
  <p:slideViewPr>
    <p:cSldViewPr snapToGrid="0">
      <p:cViewPr varScale="1">
        <p:scale>
          <a:sx n="126" d="100"/>
          <a:sy n="126" d="100"/>
        </p:scale>
        <p:origin x="200" y="640"/>
      </p:cViewPr>
      <p:guideLst>
        <p:guide pos="3840"/>
        <p:guide orient="horz" pos="2432"/>
        <p:guide orient="horz" pos="595"/>
        <p:guide orient="horz" pos="129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160" d="100"/>
          <a:sy n="160" d="100"/>
        </p:scale>
        <p:origin x="176" y="12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56469472-24BD-874A-B8EB-2C69AD9CBF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77FF7D-E8AA-604A-A732-25298E2B078C}" type="datetimeFigureOut">
              <a:rPr lang="ru-RU" smtClean="0"/>
              <a:t>24.03.2022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80CBD0B-735C-B249-8496-E504F6D2BD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074268-A843-8C49-9B43-BC1931A879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82DA4-A70C-3A4A-94A9-38E72674121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1452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2CF8EC43-EF6F-404E-9564-D169A145484D}" type="datetimeFigureOut">
              <a:rPr lang="ru-RU" smtClean="0"/>
              <a:pPr/>
              <a:t>24.03.2022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F6CDE831-101E-A541-8384-4B99103311A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5315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идент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0978F15-35D1-BA4C-A555-853ABA4BE2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979" y="445131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lang="ru-RU" sz="4000" b="1" i="0" kern="1200" spc="25" dirty="0">
                <a:solidFill>
                  <a:srgbClr val="FFFFFF"/>
                </a:solidFill>
                <a:latin typeface="Arial Black" panose="020B0604020202020204" pitchFamily="34" charset="0"/>
                <a:ea typeface="+mj-ea"/>
                <a:cs typeface="Arial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6DB89FF-80B6-F44C-926E-F1520B115E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59079"/>
          <a:stretch/>
        </p:blipFill>
        <p:spPr>
          <a:xfrm>
            <a:off x="39758" y="5949950"/>
            <a:ext cx="4435406" cy="879066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шмутц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2C3D3-A06E-614A-85CB-25211D0D1C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979" y="445131"/>
            <a:ext cx="10515600" cy="1325563"/>
          </a:xfrm>
          <a:prstGeom prst="rect">
            <a:avLst/>
          </a:prstGeom>
        </p:spPr>
        <p:txBody>
          <a:bodyPr lIns="0" tIns="0" rIns="0" bIns="0"/>
          <a:lstStyle>
            <a:lvl1pPr>
              <a:defRPr lang="ru-RU" sz="4000" b="1" i="0" kern="1200" spc="25" dirty="0">
                <a:solidFill>
                  <a:srgbClr val="FFFFFF"/>
                </a:solidFill>
                <a:latin typeface="Arial Black" panose="020B0604020202020204" pitchFamily="34" charset="0"/>
                <a:ea typeface="+mj-ea"/>
                <a:cs typeface="Arial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F3FCA85-54B7-3F4B-8F3D-7973667CA2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73359"/>
          <a:stretch/>
        </p:blipFill>
        <p:spPr>
          <a:xfrm>
            <a:off x="39757" y="5949950"/>
            <a:ext cx="2887593" cy="879066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вне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8F5E0B21-E664-034E-81D1-8BE2662224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979" y="445132"/>
            <a:ext cx="8854278" cy="879068"/>
          </a:xfrm>
          <a:prstGeom prst="rect">
            <a:avLst/>
          </a:prstGeom>
        </p:spPr>
        <p:txBody>
          <a:bodyPr lIns="0" tIns="0" rIns="0" bIns="0"/>
          <a:lstStyle>
            <a:lvl1pPr>
              <a:defRPr lang="ru-RU" sz="4000" b="1" i="0" kern="1200" spc="25" dirty="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5B446C-2C04-314A-B947-73B293094C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73359"/>
          <a:stretch/>
        </p:blipFill>
        <p:spPr>
          <a:xfrm>
            <a:off x="39757" y="5949949"/>
            <a:ext cx="2887593" cy="879067"/>
          </a:xfrm>
          <a:prstGeom prst="rect">
            <a:avLst/>
          </a:prstGeom>
          <a:effectLst/>
        </p:spPr>
      </p:pic>
      <p:sp>
        <p:nvSpPr>
          <p:cNvPr id="15" name="Номер слайда 6">
            <a:extLst>
              <a:ext uri="{FF2B5EF4-FFF2-40B4-BE49-F238E27FC236}">
                <a16:creationId xmlns:a16="http://schemas.microsoft.com/office/drawing/2014/main" id="{3914E042-C5D2-A141-8E8E-06EC6F969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7859" y="6358191"/>
            <a:ext cx="2805620" cy="166712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lang="ru-RU" sz="1000" kern="120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‹#›</a:t>
            </a:fld>
            <a:endParaRPr lang="ru-RU" sz="1000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2" pos="7355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2434" userDrawn="1">
          <p15:clr>
            <a:srgbClr val="FBAE40"/>
          </p15:clr>
        </p15:guide>
        <p15:guide id="5" pos="2774" userDrawn="1">
          <p15:clr>
            <a:srgbClr val="FBAE40"/>
          </p15:clr>
        </p15:guide>
        <p15:guide id="6" pos="4883" userDrawn="1">
          <p15:clr>
            <a:srgbClr val="FBAE40"/>
          </p15:clr>
        </p15:guide>
        <p15:guide id="7" pos="5246" userDrawn="1">
          <p15:clr>
            <a:srgbClr val="FBAE40"/>
          </p15:clr>
        </p15:guide>
        <p15:guide id="8" orient="horz" pos="346" userDrawn="1">
          <p15:clr>
            <a:srgbClr val="FBAE40"/>
          </p15:clr>
        </p15:guide>
        <p15:guide id="10" orient="horz" pos="3748" userDrawn="1">
          <p15:clr>
            <a:srgbClr val="FBAE40"/>
          </p15:clr>
        </p15:guide>
        <p15:guide id="11" pos="4112" userDrawn="1">
          <p15:clr>
            <a:srgbClr val="FBAE40"/>
          </p15:clr>
        </p15:guide>
        <p15:guide id="12" pos="3568" userDrawn="1">
          <p15:clr>
            <a:srgbClr val="FBAE40"/>
          </p15:clr>
        </p15:guide>
        <p15:guide id="13" pos="1844" userDrawn="1">
          <p15:clr>
            <a:srgbClr val="FBAE40"/>
          </p15:clr>
        </p15:guide>
        <p15:guide id="14" pos="2162" userDrawn="1">
          <p15:clr>
            <a:srgbClr val="FBAE40"/>
          </p15:clr>
        </p15:guide>
        <p15:guide id="15" pos="5836" userDrawn="1">
          <p15:clr>
            <a:srgbClr val="FBAE40"/>
          </p15:clr>
        </p15:guide>
        <p15:guide id="16" pos="5496" userDrawn="1">
          <p15:clr>
            <a:srgbClr val="FBAE40"/>
          </p15:clr>
        </p15:guide>
        <p15:guide id="17" orient="horz" pos="1117" userDrawn="1">
          <p15:clr>
            <a:srgbClr val="FBAE40"/>
          </p15:clr>
        </p15:guide>
        <p15:guide id="18" pos="3681" userDrawn="1">
          <p15:clr>
            <a:srgbClr val="FBAE40"/>
          </p15:clr>
        </p15:guide>
        <p15:guide id="19" pos="399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большая схема/табл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8F5E0B21-E664-034E-81D1-8BE2662224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713" y="517376"/>
            <a:ext cx="5069898" cy="222853"/>
          </a:xfrm>
          <a:prstGeom prst="rect">
            <a:avLst/>
          </a:prstGeom>
        </p:spPr>
        <p:txBody>
          <a:bodyPr lIns="0" tIns="0" rIns="0" bIns="0"/>
          <a:lstStyle>
            <a:lvl1pPr>
              <a:defRPr lang="ru-RU" sz="1200" b="1" kern="0" spc="4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5B446C-2C04-314A-B947-73B293094C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73359"/>
          <a:stretch/>
        </p:blipFill>
        <p:spPr>
          <a:xfrm>
            <a:off x="39757" y="5949949"/>
            <a:ext cx="2887593" cy="879067"/>
          </a:xfrm>
          <a:prstGeom prst="rect">
            <a:avLst/>
          </a:prstGeom>
          <a:effectLst/>
        </p:spPr>
      </p:pic>
      <p:sp>
        <p:nvSpPr>
          <p:cNvPr id="15" name="Номер слайда 6">
            <a:extLst>
              <a:ext uri="{FF2B5EF4-FFF2-40B4-BE49-F238E27FC236}">
                <a16:creationId xmlns:a16="http://schemas.microsoft.com/office/drawing/2014/main" id="{3914E042-C5D2-A141-8E8E-06EC6F969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7859" y="6358191"/>
            <a:ext cx="2805620" cy="166712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lang="ru-RU" sz="1000" kern="120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‹#›</a:t>
            </a:fld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1505448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355">
          <p15:clr>
            <a:srgbClr val="FBAE40"/>
          </p15:clr>
        </p15:guide>
        <p15:guide id="3" pos="325">
          <p15:clr>
            <a:srgbClr val="FBAE40"/>
          </p15:clr>
        </p15:guide>
        <p15:guide id="4" pos="2434">
          <p15:clr>
            <a:srgbClr val="FBAE40"/>
          </p15:clr>
        </p15:guide>
        <p15:guide id="5" pos="2774">
          <p15:clr>
            <a:srgbClr val="FBAE40"/>
          </p15:clr>
        </p15:guide>
        <p15:guide id="6" pos="4883">
          <p15:clr>
            <a:srgbClr val="FBAE40"/>
          </p15:clr>
        </p15:guide>
        <p15:guide id="7" pos="5246">
          <p15:clr>
            <a:srgbClr val="FBAE40"/>
          </p15:clr>
        </p15:guide>
        <p15:guide id="8" orient="horz" pos="346">
          <p15:clr>
            <a:srgbClr val="FBAE40"/>
          </p15:clr>
        </p15:guide>
        <p15:guide id="10" orient="horz" pos="3748">
          <p15:clr>
            <a:srgbClr val="FBAE40"/>
          </p15:clr>
        </p15:guide>
        <p15:guide id="11" pos="4112">
          <p15:clr>
            <a:srgbClr val="FBAE40"/>
          </p15:clr>
        </p15:guide>
        <p15:guide id="12" pos="3568">
          <p15:clr>
            <a:srgbClr val="FBAE40"/>
          </p15:clr>
        </p15:guide>
        <p15:guide id="13" pos="1844">
          <p15:clr>
            <a:srgbClr val="FBAE40"/>
          </p15:clr>
        </p15:guide>
        <p15:guide id="14" pos="2162">
          <p15:clr>
            <a:srgbClr val="FBAE40"/>
          </p15:clr>
        </p15:guide>
        <p15:guide id="15" pos="5836">
          <p15:clr>
            <a:srgbClr val="FBAE40"/>
          </p15:clr>
        </p15:guide>
        <p15:guide id="16" pos="5496">
          <p15:clr>
            <a:srgbClr val="FBAE40"/>
          </p15:clr>
        </p15:guide>
        <p15:guide id="17" orient="horz" pos="1117">
          <p15:clr>
            <a:srgbClr val="FBAE40"/>
          </p15:clr>
        </p15:guide>
        <p15:guide id="18" pos="3681">
          <p15:clr>
            <a:srgbClr val="FBAE40"/>
          </p15:clr>
        </p15:guide>
        <p15:guide id="19" pos="399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внутри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90D37-ED0F-664D-B49B-A2B3E499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299" y="864935"/>
            <a:ext cx="10515600" cy="540119"/>
          </a:xfrm>
          <a:prstGeom prst="rect">
            <a:avLst/>
          </a:prstGeom>
        </p:spPr>
        <p:txBody>
          <a:bodyPr lIns="0" tIns="0" rIns="0" bIns="0"/>
          <a:lstStyle>
            <a:lvl1pPr>
              <a:defRPr kumimoji="0" lang="ru-RU" sz="2500" b="1" i="0" u="none" strike="noStrike" kern="0" cap="none" spc="-15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3299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Образец заголовка</a:t>
            </a:r>
          </a:p>
        </p:txBody>
      </p:sp>
      <p:sp>
        <p:nvSpPr>
          <p:cNvPr id="7" name="Нижний колонтитул 8">
            <a:extLst>
              <a:ext uri="{FF2B5EF4-FFF2-40B4-BE49-F238E27FC236}">
                <a16:creationId xmlns:a16="http://schemas.microsoft.com/office/drawing/2014/main" id="{9DEC2BFC-4F37-7346-A793-0F0D656AF4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7299" y="454661"/>
            <a:ext cx="4114800" cy="365125"/>
          </a:xfrm>
          <a:prstGeom prst="rect">
            <a:avLst/>
          </a:prstGeom>
        </p:spPr>
        <p:txBody>
          <a:bodyPr vert="horz" lIns="0" tIns="0" rIns="0" bIns="45720" rtlCol="0" anchor="ctr"/>
          <a:lstStyle>
            <a:lvl1pPr algn="l">
              <a:defRPr lang="ru-RU" sz="1200" b="1" kern="1200" spc="30" dirty="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dirty="0"/>
              <a:t>КОЛОНТИТУЛ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95F3D19-6B6B-984D-944D-C06DC22197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73359"/>
          <a:stretch/>
        </p:blipFill>
        <p:spPr>
          <a:xfrm>
            <a:off x="39757" y="5949949"/>
            <a:ext cx="2887593" cy="879067"/>
          </a:xfrm>
          <a:prstGeom prst="rect">
            <a:avLst/>
          </a:prstGeom>
          <a:effectLst/>
        </p:spPr>
      </p:pic>
      <p:sp>
        <p:nvSpPr>
          <p:cNvPr id="12" name="Номер слайда 6">
            <a:extLst>
              <a:ext uri="{FF2B5EF4-FFF2-40B4-BE49-F238E27FC236}">
                <a16:creationId xmlns:a16="http://schemas.microsoft.com/office/drawing/2014/main" id="{54A17D59-3F41-DD49-AC1F-9890368B6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7859" y="6358191"/>
            <a:ext cx="2805620" cy="166712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lang="ru-RU" sz="1000" kern="120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‹#›</a:t>
            </a:fld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3492149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355">
          <p15:clr>
            <a:srgbClr val="FBAE40"/>
          </p15:clr>
        </p15:guide>
        <p15:guide id="3" pos="325">
          <p15:clr>
            <a:srgbClr val="FBAE40"/>
          </p15:clr>
        </p15:guide>
        <p15:guide id="4" pos="2434">
          <p15:clr>
            <a:srgbClr val="FBAE40"/>
          </p15:clr>
        </p15:guide>
        <p15:guide id="6" pos="4883">
          <p15:clr>
            <a:srgbClr val="FBAE40"/>
          </p15:clr>
        </p15:guide>
        <p15:guide id="8" orient="horz" pos="346">
          <p15:clr>
            <a:srgbClr val="FBAE40"/>
          </p15:clr>
        </p15:guide>
        <p15:guide id="11" pos="4112">
          <p15:clr>
            <a:srgbClr val="FBAE40"/>
          </p15:clr>
        </p15:guide>
        <p15:guide id="12" pos="3568">
          <p15:clr>
            <a:srgbClr val="FBAE40"/>
          </p15:clr>
        </p15:guide>
        <p15:guide id="13" pos="1844">
          <p15:clr>
            <a:srgbClr val="FBAE40"/>
          </p15:clr>
        </p15:guide>
        <p15:guide id="14" pos="2162">
          <p15:clr>
            <a:srgbClr val="FBAE40"/>
          </p15:clr>
        </p15:guide>
        <p15:guide id="15" pos="5836">
          <p15:clr>
            <a:srgbClr val="FBAE40"/>
          </p15:clr>
        </p15:guide>
        <p15:guide id="16" pos="5496">
          <p15:clr>
            <a:srgbClr val="FBAE40"/>
          </p15:clr>
        </p15:guide>
        <p15:guide id="17" orient="horz" pos="111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внутри раздела (справо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990D37-ED0F-664D-B49B-A2B3E499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864936"/>
            <a:ext cx="5148263" cy="573572"/>
          </a:xfrm>
          <a:prstGeom prst="rect">
            <a:avLst/>
          </a:prstGeom>
        </p:spPr>
        <p:txBody>
          <a:bodyPr lIns="0" tIns="0" rIns="0" bIns="0"/>
          <a:lstStyle>
            <a:lvl1pPr>
              <a:defRPr kumimoji="0" lang="ru-RU" sz="2500" b="1" i="0" u="none" strike="noStrike" kern="0" cap="none" spc="-15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3299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Образец заголовка</a:t>
            </a:r>
          </a:p>
        </p:txBody>
      </p:sp>
      <p:sp>
        <p:nvSpPr>
          <p:cNvPr id="7" name="Нижний колонтитул 8">
            <a:extLst>
              <a:ext uri="{FF2B5EF4-FFF2-40B4-BE49-F238E27FC236}">
                <a16:creationId xmlns:a16="http://schemas.microsoft.com/office/drawing/2014/main" id="{9DEC2BFC-4F37-7346-A793-0F0D656AF4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7800" y="454661"/>
            <a:ext cx="4114800" cy="365125"/>
          </a:xfrm>
          <a:prstGeom prst="rect">
            <a:avLst/>
          </a:prstGeom>
        </p:spPr>
        <p:txBody>
          <a:bodyPr vert="horz" lIns="0" tIns="0" rIns="0" bIns="45720" rtlCol="0" anchor="ctr"/>
          <a:lstStyle>
            <a:lvl1pPr algn="l">
              <a:defRPr lang="ru-RU" sz="1200" b="1" kern="1200" spc="30" dirty="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dirty="0"/>
              <a:t>КОЛОНТИТУЛ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95F3D19-6B6B-984D-944D-C06DC22197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82" r="73359"/>
          <a:stretch/>
        </p:blipFill>
        <p:spPr>
          <a:xfrm>
            <a:off x="39757" y="5949949"/>
            <a:ext cx="2887593" cy="879067"/>
          </a:xfrm>
          <a:prstGeom prst="rect">
            <a:avLst/>
          </a:prstGeom>
          <a:effectLst/>
        </p:spPr>
      </p:pic>
      <p:sp>
        <p:nvSpPr>
          <p:cNvPr id="12" name="Номер слайда 6">
            <a:extLst>
              <a:ext uri="{FF2B5EF4-FFF2-40B4-BE49-F238E27FC236}">
                <a16:creationId xmlns:a16="http://schemas.microsoft.com/office/drawing/2014/main" id="{54A17D59-3F41-DD49-AC1F-9890368B6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77859" y="6358191"/>
            <a:ext cx="2805620" cy="166712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lang="ru-RU" sz="1000" kern="1200" smtClean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‹#›</a:t>
            </a:fld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2620268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355">
          <p15:clr>
            <a:srgbClr val="FBAE40"/>
          </p15:clr>
        </p15:guide>
        <p15:guide id="3" pos="325">
          <p15:clr>
            <a:srgbClr val="FBAE40"/>
          </p15:clr>
        </p15:guide>
        <p15:guide id="4" pos="2434">
          <p15:clr>
            <a:srgbClr val="FBAE40"/>
          </p15:clr>
        </p15:guide>
        <p15:guide id="6" pos="4883">
          <p15:clr>
            <a:srgbClr val="FBAE40"/>
          </p15:clr>
        </p15:guide>
        <p15:guide id="8" orient="horz" pos="346">
          <p15:clr>
            <a:srgbClr val="FBAE40"/>
          </p15:clr>
        </p15:guide>
        <p15:guide id="11" pos="4112">
          <p15:clr>
            <a:srgbClr val="FBAE40"/>
          </p15:clr>
        </p15:guide>
        <p15:guide id="12" pos="3568">
          <p15:clr>
            <a:srgbClr val="FBAE40"/>
          </p15:clr>
        </p15:guide>
        <p15:guide id="13" pos="1844">
          <p15:clr>
            <a:srgbClr val="FBAE40"/>
          </p15:clr>
        </p15:guide>
        <p15:guide id="14" pos="2162">
          <p15:clr>
            <a:srgbClr val="FBAE40"/>
          </p15:clr>
        </p15:guide>
        <p15:guide id="15" pos="5836">
          <p15:clr>
            <a:srgbClr val="FBAE40"/>
          </p15:clr>
        </p15:guide>
        <p15:guide id="16" pos="5496">
          <p15:clr>
            <a:srgbClr val="FBAE40"/>
          </p15:clr>
        </p15:guide>
        <p15:guide id="17" orient="horz" pos="111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чисты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493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355">
          <p15:clr>
            <a:srgbClr val="FBAE40"/>
          </p15:clr>
        </p15:guide>
        <p15:guide id="3" pos="325">
          <p15:clr>
            <a:srgbClr val="FBAE40"/>
          </p15:clr>
        </p15:guide>
        <p15:guide id="4" pos="2434">
          <p15:clr>
            <a:srgbClr val="FBAE40"/>
          </p15:clr>
        </p15:guide>
        <p15:guide id="6" pos="4883">
          <p15:clr>
            <a:srgbClr val="FBAE40"/>
          </p15:clr>
        </p15:guide>
        <p15:guide id="8" orient="horz" pos="346">
          <p15:clr>
            <a:srgbClr val="FBAE40"/>
          </p15:clr>
        </p15:guide>
        <p15:guide id="11" pos="4112">
          <p15:clr>
            <a:srgbClr val="FBAE40"/>
          </p15:clr>
        </p15:guide>
        <p15:guide id="12" pos="3568">
          <p15:clr>
            <a:srgbClr val="FBAE40"/>
          </p15:clr>
        </p15:guide>
        <p15:guide id="13" pos="1844">
          <p15:clr>
            <a:srgbClr val="FBAE40"/>
          </p15:clr>
        </p15:guide>
        <p15:guide id="14" pos="2162">
          <p15:clr>
            <a:srgbClr val="FBAE40"/>
          </p15:clr>
        </p15:guide>
        <p15:guide id="15" pos="5836">
          <p15:clr>
            <a:srgbClr val="FBAE40"/>
          </p15:clr>
        </p15:guide>
        <p15:guide id="16" pos="5496">
          <p15:clr>
            <a:srgbClr val="FBAE40"/>
          </p15:clr>
        </p15:guide>
        <p15:guide id="17" orient="horz" pos="111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70" r:id="rId4"/>
    <p:sldLayoutId id="2147483667" r:id="rId5"/>
    <p:sldLayoutId id="2147483669" r:id="rId6"/>
    <p:sldLayoutId id="2147483671" r:id="rId7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6" userDrawn="1">
          <p15:clr>
            <a:srgbClr val="F26B43"/>
          </p15:clr>
        </p15:guide>
        <p15:guide id="2" pos="3568" userDrawn="1">
          <p15:clr>
            <a:srgbClr val="F26B43"/>
          </p15:clr>
        </p15:guide>
        <p15:guide id="3" orient="horz" pos="1117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pos="4112" userDrawn="1">
          <p15:clr>
            <a:srgbClr val="F26B43"/>
          </p15:clr>
        </p15:guide>
        <p15:guide id="8" pos="4883" userDrawn="1">
          <p15:clr>
            <a:srgbClr val="F26B43"/>
          </p15:clr>
        </p15:guide>
        <p15:guide id="9" pos="5246" userDrawn="1">
          <p15:clr>
            <a:srgbClr val="F26B43"/>
          </p15:clr>
        </p15:guide>
        <p15:guide id="10" pos="5496" userDrawn="1">
          <p15:clr>
            <a:srgbClr val="F26B43"/>
          </p15:clr>
        </p15:guide>
        <p15:guide id="11" pos="5836" userDrawn="1">
          <p15:clr>
            <a:srgbClr val="F26B43"/>
          </p15:clr>
        </p15:guide>
        <p15:guide id="12" pos="7355" userDrawn="1">
          <p15:clr>
            <a:srgbClr val="F26B43"/>
          </p15:clr>
        </p15:guide>
        <p15:guide id="13" pos="2774" userDrawn="1">
          <p15:clr>
            <a:srgbClr val="F26B43"/>
          </p15:clr>
        </p15:guide>
        <p15:guide id="14" pos="2434" userDrawn="1">
          <p15:clr>
            <a:srgbClr val="F26B43"/>
          </p15:clr>
        </p15:guide>
        <p15:guide id="15" pos="2162" userDrawn="1">
          <p15:clr>
            <a:srgbClr val="F26B43"/>
          </p15:clr>
        </p15:guide>
        <p15:guide id="16" pos="1844" userDrawn="1">
          <p15:clr>
            <a:srgbClr val="F26B43"/>
          </p15:clr>
        </p15:guide>
        <p15:guide id="17" orient="horz" pos="3748" userDrawn="1">
          <p15:clr>
            <a:srgbClr val="F26B43"/>
          </p15:clr>
        </p15:guide>
        <p15:guide id="18" orient="horz" pos="4088" userDrawn="1">
          <p15:clr>
            <a:srgbClr val="F26B43"/>
          </p15:clr>
        </p15:guide>
        <p15:guide id="19" pos="325" userDrawn="1">
          <p15:clr>
            <a:srgbClr val="F26B43"/>
          </p15:clr>
        </p15:guide>
        <p15:guide id="20" orient="horz" pos="1366" userDrawn="1">
          <p15:clr>
            <a:srgbClr val="F26B43"/>
          </p15:clr>
        </p15:guide>
        <p15:guide id="21" orient="horz" pos="40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7E78BF-948F-6841-BC81-7578D7665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24443"/>
            <a:ext cx="12192000" cy="6858000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8887876-4243-374D-9CF5-A0611A16E7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385300" y="6365875"/>
            <a:ext cx="2806700" cy="166688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ts val="1325"/>
              </a:lnSpc>
            </a:pPr>
            <a:fld id="{B6F15528-21DE-4FAA-801E-634DDDAF4B2B}" type="slidenum">
              <a:rPr lang="ru-RU" smtClean="0"/>
              <a:pPr algn="r">
                <a:lnSpc>
                  <a:spcPts val="1325"/>
                </a:lnSpc>
              </a:pPr>
              <a:t>1</a:t>
            </a:fld>
            <a:endParaRPr lang="ru-RU" dirty="0"/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9FB03E33-B50B-9844-96D0-41480AC3D130}"/>
              </a:ext>
            </a:extLst>
          </p:cNvPr>
          <p:cNvSpPr txBox="1"/>
          <p:nvPr/>
        </p:nvSpPr>
        <p:spPr>
          <a:xfrm>
            <a:off x="275784" y="4161297"/>
            <a:ext cx="7512566" cy="2204578"/>
          </a:xfrm>
          <a:prstGeom prst="rect">
            <a:avLst/>
          </a:prstGeom>
        </p:spPr>
        <p:txBody>
          <a:bodyPr vert="horz" wrap="square" lIns="0" tIns="80010" rIns="0" bIns="0" rtlCol="0">
            <a:spAutoFit/>
          </a:bodyPr>
          <a:lstStyle/>
          <a:p>
            <a:pPr marL="12700">
              <a:lnSpc>
                <a:spcPts val="8500"/>
              </a:lnSpc>
              <a:spcBef>
                <a:spcPts val="1320"/>
              </a:spcBef>
            </a:pPr>
            <a:r>
              <a:rPr lang="en-US" sz="6400" b="1" spc="110" dirty="0">
                <a:latin typeface="Arial Black"/>
                <a:cs typeface="Arial Black"/>
              </a:rPr>
              <a:t>DOCKER IN DEVELOPMENT</a:t>
            </a:r>
            <a:endParaRPr lang="ru-RU" sz="6400" b="1" spc="110" dirty="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Порядок запуска сервисов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10</a:t>
            </a:fld>
            <a:endParaRPr lang="ru-RU" sz="1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18DFBE4-4D5F-FB42-B50D-A785221BC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999" y="1163252"/>
            <a:ext cx="7091218" cy="279916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95075BF-3608-6944-96BF-E55B3486F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999" y="4214783"/>
            <a:ext cx="7822046" cy="194011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4177D7-74DF-4946-9B1E-0FB551142B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5307" y="1391852"/>
            <a:ext cx="2160000" cy="2160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2E9CCB-23C1-194D-96AB-A99AE27C43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5307" y="3875021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59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Локальная отладка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11</a:t>
            </a:fld>
            <a:endParaRPr lang="ru-RU" sz="1000" dirty="0"/>
          </a:p>
        </p:txBody>
      </p:sp>
      <p:sp>
        <p:nvSpPr>
          <p:cNvPr id="5" name="object 16">
            <a:extLst>
              <a:ext uri="{FF2B5EF4-FFF2-40B4-BE49-F238E27FC236}">
                <a16:creationId xmlns:a16="http://schemas.microsoft.com/office/drawing/2014/main" id="{8A2785C8-C433-7B48-B8AA-E5ED3C0101E8}"/>
              </a:ext>
            </a:extLst>
          </p:cNvPr>
          <p:cNvSpPr txBox="1"/>
          <p:nvPr/>
        </p:nvSpPr>
        <p:spPr>
          <a:xfrm>
            <a:off x="1034317" y="1760562"/>
            <a:ext cx="10387652" cy="33368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013" marR="256540" indent="-342900">
              <a:lnSpc>
                <a:spcPct val="117000"/>
              </a:lnSpc>
              <a:spcAft>
                <a:spcPts val="1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В настройках адреса сервисов прописываем как</a:t>
            </a:r>
            <a:br>
              <a:rPr lang="en-US" sz="2400" dirty="0"/>
            </a:b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services.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order</a:t>
            </a: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</a:t>
            </a:r>
            <a:r>
              <a:rPr lang="en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url</a:t>
            </a: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${</a:t>
            </a:r>
            <a:r>
              <a:rPr lang="en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ORDER_URL:http</a:t>
            </a: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://order-service:8020}</a:t>
            </a:r>
            <a:endParaRPr lang="en" sz="2400" i="1" dirty="0"/>
          </a:p>
          <a:p>
            <a:pPr marL="354013" marR="256540" indent="-342900">
              <a:lnSpc>
                <a:spcPct val="117000"/>
              </a:lnSpc>
              <a:spcAft>
                <a:spcPts val="1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В </a:t>
            </a:r>
            <a:r>
              <a:rPr lang="en" sz="2400" dirty="0"/>
              <a:t>Docker Compose </a:t>
            </a:r>
            <a:r>
              <a:rPr lang="ru-RU" sz="2400" dirty="0"/>
              <a:t>в блоке </a:t>
            </a:r>
            <a:r>
              <a:rPr lang="en" sz="2400" i="1" dirty="0"/>
              <a:t>environment</a:t>
            </a:r>
            <a:br>
              <a:rPr lang="en" sz="2400" i="1" dirty="0"/>
            </a:b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ORDER_URL: host.docker.internal:8380</a:t>
            </a:r>
            <a:endParaRPr lang="en" sz="2400" dirty="0"/>
          </a:p>
          <a:p>
            <a:pPr marL="354013" marR="256540" indent="-342900">
              <a:lnSpc>
                <a:spcPct val="117000"/>
              </a:lnSpc>
              <a:spcAft>
                <a:spcPts val="1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400" dirty="0"/>
              <a:t>В самом приложении создаем профиль </a:t>
            </a:r>
            <a:r>
              <a:rPr lang="en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application-docker-to-</a:t>
            </a:r>
            <a:r>
              <a:rPr lang="en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local.properties</a:t>
            </a:r>
            <a:r>
              <a:rPr lang="en" sz="2400" dirty="0"/>
              <a:t>, </a:t>
            </a:r>
            <a:r>
              <a:rPr lang="ru-RU" sz="2400" dirty="0"/>
              <a:t>где прописываем адреса на </a:t>
            </a:r>
            <a:r>
              <a:rPr lang="en" sz="2400" dirty="0"/>
              <a:t>localhost.</a:t>
            </a: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686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en-US" spc="20" dirty="0">
                <a:solidFill>
                  <a:schemeClr val="tx2"/>
                </a:solidFill>
                <a:cs typeface="Arial Black" panose="020B0604020202020204" pitchFamily="34" charset="0"/>
              </a:rPr>
              <a:t>Debug </a:t>
            </a:r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внутри контейнера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12</a:t>
            </a:fld>
            <a:endParaRPr lang="ru-RU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4C82CE-C472-254E-8D2C-DA6FE2747901}"/>
              </a:ext>
            </a:extLst>
          </p:cNvPr>
          <p:cNvSpPr txBox="1"/>
          <p:nvPr/>
        </p:nvSpPr>
        <p:spPr>
          <a:xfrm>
            <a:off x="1277740" y="1675065"/>
            <a:ext cx="990080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openjdk:11-jdk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EXPOSE </a:t>
            </a:r>
            <a: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8480</a:t>
            </a:r>
            <a:b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EXPOSE </a:t>
            </a:r>
            <a: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5005</a:t>
            </a:r>
            <a:b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WORKDIR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--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from=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builder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spring-boot-loader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--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from=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builder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dependencies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--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from=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builder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snapshot-dependencies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--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from=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builder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application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ENTRYPOINT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"java"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"-</a:t>
            </a:r>
            <a:r>
              <a:rPr lang="en" sz="1600" dirty="0" err="1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agentlib:jdwp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=transport=</a:t>
            </a:r>
            <a:r>
              <a:rPr lang="en" sz="1600" dirty="0" err="1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dt_socket,server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en" sz="1600" dirty="0" err="1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y,suspend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en" sz="1600" dirty="0" err="1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n,address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=*:5005"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 err="1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org.springframework.boot.loader.JarLauncher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</a:t>
            </a:r>
            <a:endParaRPr lang="ru-RU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077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План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2</a:t>
            </a:fld>
            <a:endParaRPr lang="ru-RU" sz="1000" dirty="0"/>
          </a:p>
        </p:txBody>
      </p:sp>
      <p:sp>
        <p:nvSpPr>
          <p:cNvPr id="5" name="object 16">
            <a:extLst>
              <a:ext uri="{FF2B5EF4-FFF2-40B4-BE49-F238E27FC236}">
                <a16:creationId xmlns:a16="http://schemas.microsoft.com/office/drawing/2014/main" id="{1AE69FF9-CCD1-8A44-9993-AC63DAE9A06D}"/>
              </a:ext>
            </a:extLst>
          </p:cNvPr>
          <p:cNvSpPr txBox="1"/>
          <p:nvPr/>
        </p:nvSpPr>
        <p:spPr>
          <a:xfrm>
            <a:off x="911040" y="1861023"/>
            <a:ext cx="8135424" cy="3073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3838" marR="256540" indent="-212725">
              <a:lnSpc>
                <a:spcPct val="150000"/>
              </a:lnSpc>
              <a:spcAft>
                <a:spcPts val="700"/>
              </a:spcAft>
              <a:buClr>
                <a:schemeClr val="tx2"/>
              </a:buClr>
              <a:buFont typeface="Arial"/>
              <a:buChar char="●"/>
            </a:pPr>
            <a:r>
              <a:rPr lang="ru-RU" sz="2400" dirty="0">
                <a:cs typeface="Arial"/>
              </a:rPr>
              <a:t>В чем вообще проблема с </a:t>
            </a:r>
            <a:r>
              <a:rPr lang="en-US" sz="2400" dirty="0">
                <a:cs typeface="Arial"/>
              </a:rPr>
              <a:t>Docker?</a:t>
            </a:r>
            <a:endParaRPr lang="ru-RU" sz="2400" dirty="0">
              <a:cs typeface="Arial"/>
            </a:endParaRPr>
          </a:p>
          <a:p>
            <a:pPr marL="223838" marR="256540" indent="-212725">
              <a:lnSpc>
                <a:spcPct val="150000"/>
              </a:lnSpc>
              <a:spcAft>
                <a:spcPts val="700"/>
              </a:spcAft>
              <a:buClr>
                <a:schemeClr val="tx2"/>
              </a:buClr>
              <a:buFont typeface="Arial"/>
              <a:buChar char="●"/>
            </a:pPr>
            <a:r>
              <a:rPr lang="ru-RU" sz="2400" dirty="0">
                <a:cs typeface="Arial"/>
              </a:rPr>
              <a:t>Что такое </a:t>
            </a:r>
            <a:r>
              <a:rPr lang="en-US" sz="2400" dirty="0">
                <a:cs typeface="Arial"/>
              </a:rPr>
              <a:t>Docker Compose, </a:t>
            </a:r>
            <a:r>
              <a:rPr lang="ru-RU" sz="2400" dirty="0">
                <a:cs typeface="Arial"/>
              </a:rPr>
              <a:t>из чего он состоит.</a:t>
            </a:r>
          </a:p>
          <a:p>
            <a:pPr marL="223838" marR="256540" indent="-212725">
              <a:lnSpc>
                <a:spcPct val="150000"/>
              </a:lnSpc>
              <a:spcAft>
                <a:spcPts val="700"/>
              </a:spcAft>
              <a:buClr>
                <a:schemeClr val="tx2"/>
              </a:buClr>
              <a:buFont typeface="Arial"/>
              <a:buChar char="●"/>
            </a:pPr>
            <a:r>
              <a:rPr lang="ru-RU" sz="2400" dirty="0">
                <a:cs typeface="Arial"/>
              </a:rPr>
              <a:t>Собираем наши </a:t>
            </a:r>
            <a:r>
              <a:rPr lang="ru-RU" sz="2400" dirty="0" err="1">
                <a:cs typeface="Arial"/>
              </a:rPr>
              <a:t>микросервисы</a:t>
            </a:r>
            <a:r>
              <a:rPr lang="ru-RU" sz="2400" dirty="0">
                <a:cs typeface="Arial"/>
              </a:rPr>
              <a:t>.</a:t>
            </a:r>
          </a:p>
          <a:p>
            <a:pPr marL="223838" marR="256540" indent="-212725">
              <a:lnSpc>
                <a:spcPct val="150000"/>
              </a:lnSpc>
              <a:spcAft>
                <a:spcPts val="700"/>
              </a:spcAft>
              <a:buClr>
                <a:schemeClr val="tx2"/>
              </a:buClr>
              <a:buFont typeface="Arial"/>
              <a:buChar char="●"/>
            </a:pPr>
            <a:r>
              <a:rPr lang="ru-RU" sz="2400" dirty="0">
                <a:cs typeface="Arial"/>
              </a:rPr>
              <a:t>Задание порядка запуска.</a:t>
            </a:r>
          </a:p>
          <a:p>
            <a:pPr marL="223838" marR="256540" indent="-212725">
              <a:lnSpc>
                <a:spcPct val="150000"/>
              </a:lnSpc>
              <a:spcAft>
                <a:spcPts val="700"/>
              </a:spcAft>
              <a:buClr>
                <a:schemeClr val="tx2"/>
              </a:buClr>
              <a:buFont typeface="Arial"/>
              <a:buChar char="●"/>
            </a:pPr>
            <a:r>
              <a:rPr lang="ru-RU" sz="2400" dirty="0">
                <a:cs typeface="Arial"/>
              </a:rPr>
              <a:t>Локальный и удаленный </a:t>
            </a:r>
            <a:r>
              <a:rPr lang="en-US" sz="2400" dirty="0">
                <a:cs typeface="Arial"/>
              </a:rPr>
              <a:t>debug </a:t>
            </a:r>
            <a:r>
              <a:rPr lang="ru-RU" sz="2400" dirty="0">
                <a:cs typeface="Arial"/>
              </a:rPr>
              <a:t>приложений.</a:t>
            </a:r>
          </a:p>
        </p:txBody>
      </p:sp>
    </p:spTree>
    <p:extLst>
      <p:ext uri="{BB962C8B-B14F-4D97-AF65-F5344CB8AC3E}">
        <p14:creationId xmlns:p14="http://schemas.microsoft.com/office/powerpoint/2010/main" val="133540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3</a:t>
            </a:fld>
            <a:endParaRPr lang="ru-RU" sz="1000" dirty="0"/>
          </a:p>
        </p:txBody>
      </p:sp>
      <p:pic>
        <p:nvPicPr>
          <p:cNvPr id="1026" name="Picture 2" descr="Как предотвратить убытки от «морского воровства»">
            <a:extLst>
              <a:ext uri="{FF2B5EF4-FFF2-40B4-BE49-F238E27FC236}">
                <a16:creationId xmlns:a16="http://schemas.microsoft.com/office/drawing/2014/main" id="{4A217463-3374-6B47-835E-AE8103A4B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889" y="723208"/>
            <a:ext cx="7264821" cy="513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bject 16">
            <a:extLst>
              <a:ext uri="{FF2B5EF4-FFF2-40B4-BE49-F238E27FC236}">
                <a16:creationId xmlns:a16="http://schemas.microsoft.com/office/drawing/2014/main" id="{59C6AB60-15FF-D94A-B92D-77E120503206}"/>
              </a:ext>
            </a:extLst>
          </p:cNvPr>
          <p:cNvSpPr txBox="1"/>
          <p:nvPr/>
        </p:nvSpPr>
        <p:spPr>
          <a:xfrm>
            <a:off x="304594" y="1795245"/>
            <a:ext cx="3420662" cy="299319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800" dirty="0">
                <a:cs typeface="Arial"/>
              </a:rPr>
              <a:t>Мы все положим в </a:t>
            </a:r>
            <a:r>
              <a:rPr lang="en-US" sz="2800" dirty="0">
                <a:cs typeface="Arial"/>
              </a:rPr>
              <a:t>Docker! – </a:t>
            </a:r>
            <a:r>
              <a:rPr lang="ru-RU" sz="2800" dirty="0">
                <a:cs typeface="Arial"/>
              </a:rPr>
              <a:t>говорили они, – вся разработка сразу станет легкой и приятной!</a:t>
            </a:r>
            <a:endParaRPr lang="en-US" sz="2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933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Какие проблемы мы хотим решить?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4</a:t>
            </a:fld>
            <a:endParaRPr lang="ru-RU" sz="1000" dirty="0"/>
          </a:p>
        </p:txBody>
      </p:sp>
      <p:sp>
        <p:nvSpPr>
          <p:cNvPr id="7" name="object 16">
            <a:extLst>
              <a:ext uri="{FF2B5EF4-FFF2-40B4-BE49-F238E27FC236}">
                <a16:creationId xmlns:a16="http://schemas.microsoft.com/office/drawing/2014/main" id="{E679AC76-E00F-0246-9549-8ACDB51D82CD}"/>
              </a:ext>
            </a:extLst>
          </p:cNvPr>
          <p:cNvSpPr txBox="1"/>
          <p:nvPr/>
        </p:nvSpPr>
        <p:spPr>
          <a:xfrm>
            <a:off x="1393561" y="1795245"/>
            <a:ext cx="3020497" cy="472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 algn="ctr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800" dirty="0">
                <a:solidFill>
                  <a:schemeClr val="tx2"/>
                </a:solidFill>
                <a:cs typeface="Arial"/>
              </a:rPr>
              <a:t>Тестирование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8" name="object 16">
            <a:extLst>
              <a:ext uri="{FF2B5EF4-FFF2-40B4-BE49-F238E27FC236}">
                <a16:creationId xmlns:a16="http://schemas.microsoft.com/office/drawing/2014/main" id="{A8863A34-2E81-B74B-9B37-3C092E37A283}"/>
              </a:ext>
            </a:extLst>
          </p:cNvPr>
          <p:cNvSpPr txBox="1"/>
          <p:nvPr/>
        </p:nvSpPr>
        <p:spPr>
          <a:xfrm>
            <a:off x="6915983" y="1795245"/>
            <a:ext cx="3020497" cy="472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 algn="ctr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800" dirty="0">
                <a:solidFill>
                  <a:schemeClr val="tx2"/>
                </a:solidFill>
                <a:cs typeface="Arial"/>
              </a:rPr>
              <a:t>Разработка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9" name="object 16">
            <a:extLst>
              <a:ext uri="{FF2B5EF4-FFF2-40B4-BE49-F238E27FC236}">
                <a16:creationId xmlns:a16="http://schemas.microsoft.com/office/drawing/2014/main" id="{2E07D155-DD7B-C146-8DDE-FE1E8E471ED7}"/>
              </a:ext>
            </a:extLst>
          </p:cNvPr>
          <p:cNvSpPr txBox="1"/>
          <p:nvPr/>
        </p:nvSpPr>
        <p:spPr>
          <a:xfrm>
            <a:off x="1213452" y="2786918"/>
            <a:ext cx="4882548" cy="18714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Получить локальную сборку сервисов, близкую к </a:t>
            </a:r>
            <a:r>
              <a:rPr lang="en-US" sz="2000" dirty="0">
                <a:cs typeface="Arial"/>
              </a:rPr>
              <a:t>Dev </a:t>
            </a:r>
            <a:r>
              <a:rPr lang="ru-RU" sz="2000" dirty="0">
                <a:cs typeface="Arial"/>
              </a:rPr>
              <a:t>или </a:t>
            </a:r>
            <a:r>
              <a:rPr lang="en-US" sz="2000" dirty="0">
                <a:cs typeface="Arial"/>
              </a:rPr>
              <a:t>Stage </a:t>
            </a:r>
            <a:r>
              <a:rPr lang="ru-RU" sz="2000" dirty="0">
                <a:cs typeface="Arial"/>
              </a:rPr>
              <a:t>стенду.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Проверить изменения </a:t>
            </a:r>
            <a:r>
              <a:rPr lang="ru-RU" sz="2000" i="1" dirty="0">
                <a:cs typeface="Arial"/>
              </a:rPr>
              <a:t>в части</a:t>
            </a:r>
            <a:r>
              <a:rPr lang="ru-RU" sz="2000" dirty="0">
                <a:cs typeface="Arial"/>
              </a:rPr>
              <a:t> </a:t>
            </a:r>
            <a:r>
              <a:rPr lang="ru-RU" sz="2000" dirty="0" err="1">
                <a:cs typeface="Arial"/>
              </a:rPr>
              <a:t>микросервисов</a:t>
            </a:r>
            <a:r>
              <a:rPr lang="en-US" sz="2000" dirty="0">
                <a:cs typeface="Arial"/>
              </a:rPr>
              <a:t>.</a:t>
            </a:r>
            <a:endParaRPr lang="ru-RU" sz="2000" dirty="0">
              <a:cs typeface="Arial"/>
            </a:endParaRPr>
          </a:p>
        </p:txBody>
      </p:sp>
      <p:sp>
        <p:nvSpPr>
          <p:cNvPr id="11" name="object 16">
            <a:extLst>
              <a:ext uri="{FF2B5EF4-FFF2-40B4-BE49-F238E27FC236}">
                <a16:creationId xmlns:a16="http://schemas.microsoft.com/office/drawing/2014/main" id="{651BAF6B-DD80-D747-B1C6-5FFB57EF1E86}"/>
              </a:ext>
            </a:extLst>
          </p:cNvPr>
          <p:cNvSpPr txBox="1"/>
          <p:nvPr/>
        </p:nvSpPr>
        <p:spPr>
          <a:xfrm>
            <a:off x="6228143" y="2786918"/>
            <a:ext cx="4882548" cy="2681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Возможность проверить свою задачу в интеграции с другими сервисами.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Не ждать это 100500 лет пока </a:t>
            </a:r>
            <a:r>
              <a:rPr lang="ru-RU" sz="2000" dirty="0" err="1">
                <a:cs typeface="Arial"/>
              </a:rPr>
              <a:t>задеплоится</a:t>
            </a:r>
            <a:r>
              <a:rPr lang="ru-RU" sz="2000" dirty="0">
                <a:cs typeface="Arial"/>
              </a:rPr>
              <a:t> на </a:t>
            </a:r>
            <a:r>
              <a:rPr lang="en-US" sz="2000" dirty="0">
                <a:cs typeface="Arial"/>
              </a:rPr>
              <a:t>Dev.</a:t>
            </a:r>
            <a:endParaRPr lang="ru-RU" sz="2000" dirty="0">
              <a:cs typeface="Arial"/>
            </a:endParaRP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Иметь возможность </a:t>
            </a:r>
            <a:r>
              <a:rPr lang="ru-RU" sz="2000" dirty="0" err="1">
                <a:cs typeface="Arial"/>
              </a:rPr>
              <a:t>дебажить</a:t>
            </a:r>
            <a:r>
              <a:rPr lang="en-US" sz="2000" dirty="0">
                <a:cs typeface="Arial"/>
              </a:rPr>
              <a:t> </a:t>
            </a:r>
            <a:r>
              <a:rPr lang="ru-RU" sz="2000" dirty="0">
                <a:cs typeface="Arial"/>
              </a:rPr>
              <a:t>эти сервисы.</a:t>
            </a:r>
          </a:p>
        </p:txBody>
      </p:sp>
    </p:spTree>
    <p:extLst>
      <p:ext uri="{BB962C8B-B14F-4D97-AF65-F5344CB8AC3E}">
        <p14:creationId xmlns:p14="http://schemas.microsoft.com/office/powerpoint/2010/main" val="8894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>
                <a:solidFill>
                  <a:schemeClr val="tx2"/>
                </a:solidFill>
                <a:cs typeface="Arial Black" panose="020B0604020202020204" pitchFamily="34" charset="0"/>
              </a:rPr>
              <a:t>Описание используемых сервисов</a:t>
            </a:r>
            <a:endParaRPr lang="ru-RU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5</a:t>
            </a:fld>
            <a:endParaRPr lang="ru-RU" sz="100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3798E8-DD0F-6E4A-A269-050A51B27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731" y="1451721"/>
            <a:ext cx="3311698" cy="3954557"/>
          </a:xfrm>
          <a:prstGeom prst="rect">
            <a:avLst/>
          </a:prstGeom>
        </p:spPr>
      </p:pic>
      <p:sp>
        <p:nvSpPr>
          <p:cNvPr id="7" name="object 16">
            <a:extLst>
              <a:ext uri="{FF2B5EF4-FFF2-40B4-BE49-F238E27FC236}">
                <a16:creationId xmlns:a16="http://schemas.microsoft.com/office/drawing/2014/main" id="{66853015-2A9E-C640-851E-A5B1A6180B58}"/>
              </a:ext>
            </a:extLst>
          </p:cNvPr>
          <p:cNvSpPr txBox="1"/>
          <p:nvPr/>
        </p:nvSpPr>
        <p:spPr>
          <a:xfrm>
            <a:off x="6228143" y="2063710"/>
            <a:ext cx="4882548" cy="28609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Получить список заказов пользователя.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Информация по конкретному заказу.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Выполнить покупку.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Вернуть заказ.</a:t>
            </a:r>
          </a:p>
          <a:p>
            <a:pPr marL="468313" marR="256540" indent="-45720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cs typeface="Arial"/>
              </a:rPr>
              <a:t>Запрос гарантии по заказу.</a:t>
            </a:r>
          </a:p>
        </p:txBody>
      </p:sp>
    </p:spTree>
    <p:extLst>
      <p:ext uri="{BB962C8B-B14F-4D97-AF65-F5344CB8AC3E}">
        <p14:creationId xmlns:p14="http://schemas.microsoft.com/office/powerpoint/2010/main" val="12238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en-US" spc="20" dirty="0">
                <a:solidFill>
                  <a:schemeClr val="tx2"/>
                </a:solidFill>
                <a:cs typeface="Arial Black" panose="020B0604020202020204" pitchFamily="34" charset="0"/>
              </a:rPr>
              <a:t>Docker Compose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6</a:t>
            </a:fld>
            <a:endParaRPr lang="ru-RU" sz="1000" dirty="0"/>
          </a:p>
        </p:txBody>
      </p:sp>
      <p:sp>
        <p:nvSpPr>
          <p:cNvPr id="7" name="object 16">
            <a:extLst>
              <a:ext uri="{FF2B5EF4-FFF2-40B4-BE49-F238E27FC236}">
                <a16:creationId xmlns:a16="http://schemas.microsoft.com/office/drawing/2014/main" id="{CADA4AE3-A0CA-A84D-9FCA-527754F68994}"/>
              </a:ext>
            </a:extLst>
          </p:cNvPr>
          <p:cNvSpPr txBox="1"/>
          <p:nvPr/>
        </p:nvSpPr>
        <p:spPr>
          <a:xfrm>
            <a:off x="668275" y="1940718"/>
            <a:ext cx="3976462" cy="33118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en" sz="2000" dirty="0">
                <a:solidFill>
                  <a:schemeClr val="tx2"/>
                </a:solidFill>
                <a:cs typeface="Arial"/>
              </a:rPr>
              <a:t>Docker Compose</a:t>
            </a:r>
            <a:r>
              <a:rPr lang="en" sz="2000" dirty="0">
                <a:cs typeface="Arial"/>
              </a:rPr>
              <a:t> </a:t>
            </a:r>
            <a:r>
              <a:rPr lang="ru-RU" sz="2000" dirty="0">
                <a:cs typeface="Arial"/>
              </a:rPr>
              <a:t>используется для одновременного управления несколькими контейнерами, входящими в состав приложения.</a:t>
            </a:r>
            <a:endParaRPr lang="en-US" sz="2000" dirty="0">
              <a:cs typeface="Arial"/>
            </a:endParaRPr>
          </a:p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000" dirty="0">
                <a:cs typeface="Arial"/>
              </a:rPr>
              <a:t>Этот инструмент предлагает те же возможности, что и </a:t>
            </a:r>
            <a:r>
              <a:rPr lang="en" sz="2000" dirty="0">
                <a:cs typeface="Arial"/>
              </a:rPr>
              <a:t>Docker, </a:t>
            </a:r>
            <a:r>
              <a:rPr lang="ru-RU" sz="2000" dirty="0">
                <a:cs typeface="Arial"/>
              </a:rPr>
              <a:t>но позволяет работать с более сложными приложениями.</a:t>
            </a:r>
            <a:endParaRPr lang="en-US" sz="2000" dirty="0"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A29186-DD90-8046-9B78-A711F17DC203}"/>
              </a:ext>
            </a:extLst>
          </p:cNvPr>
          <p:cNvSpPr txBox="1"/>
          <p:nvPr/>
        </p:nvSpPr>
        <p:spPr>
          <a:xfrm>
            <a:off x="5600698" y="1421234"/>
            <a:ext cx="60994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"3.8"</a:t>
            </a:r>
            <a:b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services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dirty="0" err="1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postgres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library/postgres:13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volumes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- </a:t>
            </a:r>
            <a:r>
              <a:rPr lang="e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-data:/var/lib/</a:t>
            </a:r>
            <a:r>
              <a:rPr lang="e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postgresql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/data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ports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- </a:t>
            </a:r>
            <a: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"5432:5432"</a:t>
            </a:r>
            <a:b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store-service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romanowalex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/store-service:v1.0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environment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SPRING_PROFILES_ACTIVE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docker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ports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- </a:t>
            </a:r>
            <a: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"8480:8480"</a:t>
            </a:r>
            <a:b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dirty="0" err="1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depends_on</a:t>
            </a: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- </a:t>
            </a:r>
            <a:r>
              <a:rPr lang="en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postgres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086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en-US" spc="20" dirty="0">
                <a:solidFill>
                  <a:schemeClr val="tx2"/>
                </a:solidFill>
                <a:cs typeface="Arial Black" panose="020B0604020202020204" pitchFamily="34" charset="0"/>
              </a:rPr>
              <a:t>Git Submodules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21920" y="2856454"/>
            <a:ext cx="2805620" cy="166712"/>
          </a:xfrm>
        </p:spPr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7</a:t>
            </a:fld>
            <a:endParaRPr lang="ru-RU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5100C1-5999-C545-99E9-881F504A7307}"/>
              </a:ext>
            </a:extLst>
          </p:cNvPr>
          <p:cNvSpPr txBox="1"/>
          <p:nvPr/>
        </p:nvSpPr>
        <p:spPr>
          <a:xfrm>
            <a:off x="417027" y="1648019"/>
            <a:ext cx="6742309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400" dirty="0">
                <a:latin typeface="Monaco" pitchFamily="2" charset="0"/>
              </a:rPr>
              <a:t>[submodule "modules/store-service"]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path = modules/store-service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</a:t>
            </a:r>
            <a:r>
              <a:rPr lang="en" sz="1400" dirty="0" err="1">
                <a:latin typeface="Monaco" pitchFamily="2" charset="0"/>
              </a:rPr>
              <a:t>url</a:t>
            </a:r>
            <a:r>
              <a:rPr lang="en" sz="1400" dirty="0">
                <a:latin typeface="Monaco" pitchFamily="2" charset="0"/>
              </a:rPr>
              <a:t> = </a:t>
            </a:r>
            <a:r>
              <a:rPr lang="en" sz="1400" dirty="0" err="1">
                <a:latin typeface="Monaco" pitchFamily="2" charset="0"/>
              </a:rPr>
              <a:t>git@github.com:Romanow</a:t>
            </a:r>
            <a:r>
              <a:rPr lang="en" sz="1400" dirty="0">
                <a:latin typeface="Monaco" pitchFamily="2" charset="0"/>
              </a:rPr>
              <a:t>/store-</a:t>
            </a:r>
            <a:r>
              <a:rPr lang="en" sz="1400" dirty="0" err="1">
                <a:latin typeface="Monaco" pitchFamily="2" charset="0"/>
              </a:rPr>
              <a:t>service.git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branch = develop</a:t>
            </a:r>
            <a:br>
              <a:rPr lang="en" sz="1400" dirty="0">
                <a:latin typeface="Monaco" pitchFamily="2" charset="0"/>
              </a:rPr>
            </a:br>
            <a:endParaRPr lang="en" sz="1400" dirty="0">
              <a:latin typeface="Monaco" pitchFamily="2" charset="0"/>
            </a:endParaRPr>
          </a:p>
          <a:p>
            <a:r>
              <a:rPr lang="en" sz="1400" dirty="0">
                <a:latin typeface="Monaco" pitchFamily="2" charset="0"/>
              </a:rPr>
              <a:t>[submodule "modules/order-service"]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path = modules/order-service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</a:t>
            </a:r>
            <a:r>
              <a:rPr lang="en" sz="1400" dirty="0" err="1">
                <a:latin typeface="Monaco" pitchFamily="2" charset="0"/>
              </a:rPr>
              <a:t>url</a:t>
            </a:r>
            <a:r>
              <a:rPr lang="en" sz="1400" dirty="0">
                <a:latin typeface="Monaco" pitchFamily="2" charset="0"/>
              </a:rPr>
              <a:t> = </a:t>
            </a:r>
            <a:r>
              <a:rPr lang="en" sz="1400" dirty="0" err="1">
                <a:latin typeface="Monaco" pitchFamily="2" charset="0"/>
              </a:rPr>
              <a:t>git@github.com:Romanow</a:t>
            </a:r>
            <a:r>
              <a:rPr lang="en" sz="1400" dirty="0">
                <a:latin typeface="Monaco" pitchFamily="2" charset="0"/>
              </a:rPr>
              <a:t>/order-</a:t>
            </a:r>
            <a:r>
              <a:rPr lang="en" sz="1400" dirty="0" err="1">
                <a:latin typeface="Monaco" pitchFamily="2" charset="0"/>
              </a:rPr>
              <a:t>service.git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branch = develop</a:t>
            </a:r>
            <a:br>
              <a:rPr lang="en" sz="1400" dirty="0">
                <a:latin typeface="Monaco" pitchFamily="2" charset="0"/>
              </a:rPr>
            </a:br>
            <a:endParaRPr lang="en" sz="1400" dirty="0">
              <a:latin typeface="Monaco" pitchFamily="2" charset="0"/>
            </a:endParaRPr>
          </a:p>
          <a:p>
            <a:r>
              <a:rPr lang="en" sz="1400" dirty="0">
                <a:latin typeface="Monaco" pitchFamily="2" charset="0"/>
              </a:rPr>
              <a:t>[submodule "modules/warehouse-service"]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path = modules/warehouse-service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</a:t>
            </a:r>
            <a:r>
              <a:rPr lang="en" sz="1400" dirty="0" err="1">
                <a:latin typeface="Monaco" pitchFamily="2" charset="0"/>
              </a:rPr>
              <a:t>url</a:t>
            </a:r>
            <a:r>
              <a:rPr lang="en" sz="1400" dirty="0">
                <a:latin typeface="Monaco" pitchFamily="2" charset="0"/>
              </a:rPr>
              <a:t> = </a:t>
            </a:r>
            <a:r>
              <a:rPr lang="en" sz="1400" dirty="0" err="1">
                <a:latin typeface="Monaco" pitchFamily="2" charset="0"/>
              </a:rPr>
              <a:t>git@github.com:Romanow</a:t>
            </a:r>
            <a:r>
              <a:rPr lang="en" sz="1400" dirty="0">
                <a:latin typeface="Monaco" pitchFamily="2" charset="0"/>
              </a:rPr>
              <a:t>/warehouse-</a:t>
            </a:r>
            <a:r>
              <a:rPr lang="en" sz="1400" dirty="0" err="1">
                <a:latin typeface="Monaco" pitchFamily="2" charset="0"/>
              </a:rPr>
              <a:t>service.git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branch = feature/STORE-100</a:t>
            </a:r>
            <a:br>
              <a:rPr lang="en" sz="1400" dirty="0">
                <a:latin typeface="Monaco" pitchFamily="2" charset="0"/>
              </a:rPr>
            </a:br>
            <a:endParaRPr lang="en" sz="1400" dirty="0">
              <a:latin typeface="Monaco" pitchFamily="2" charset="0"/>
            </a:endParaRPr>
          </a:p>
          <a:p>
            <a:r>
              <a:rPr lang="en" sz="1400" dirty="0">
                <a:latin typeface="Monaco" pitchFamily="2" charset="0"/>
              </a:rPr>
              <a:t>[submodule "modules/warranty-service"]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path = modules/warranty-service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</a:t>
            </a:r>
            <a:r>
              <a:rPr lang="en" sz="1400" dirty="0" err="1">
                <a:latin typeface="Monaco" pitchFamily="2" charset="0"/>
              </a:rPr>
              <a:t>url</a:t>
            </a:r>
            <a:r>
              <a:rPr lang="en" sz="1400" dirty="0">
                <a:latin typeface="Monaco" pitchFamily="2" charset="0"/>
              </a:rPr>
              <a:t> = </a:t>
            </a:r>
            <a:r>
              <a:rPr lang="en" sz="1400" dirty="0" err="1">
                <a:latin typeface="Monaco" pitchFamily="2" charset="0"/>
              </a:rPr>
              <a:t>git@github.com:Romanow</a:t>
            </a:r>
            <a:r>
              <a:rPr lang="en" sz="1400" dirty="0">
                <a:latin typeface="Monaco" pitchFamily="2" charset="0"/>
              </a:rPr>
              <a:t>/warranty-</a:t>
            </a:r>
            <a:r>
              <a:rPr lang="en" sz="1400" dirty="0" err="1">
                <a:latin typeface="Monaco" pitchFamily="2" charset="0"/>
              </a:rPr>
              <a:t>service.git</a:t>
            </a:r>
            <a:br>
              <a:rPr lang="en" sz="1400" dirty="0">
                <a:latin typeface="Monaco" pitchFamily="2" charset="0"/>
              </a:rPr>
            </a:br>
            <a:r>
              <a:rPr lang="en" sz="1400" dirty="0">
                <a:latin typeface="Monaco" pitchFamily="2" charset="0"/>
              </a:rPr>
              <a:t>   branch = feature/STORE-100</a:t>
            </a:r>
            <a:endParaRPr lang="ru-RU" sz="1400" dirty="0">
              <a:latin typeface="Monaco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70924AF-7DB6-F241-B940-43348F3D7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0081" y="1648019"/>
            <a:ext cx="4165901" cy="407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23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Сборка </a:t>
            </a:r>
            <a:r>
              <a:rPr lang="en-US" spc="20" dirty="0">
                <a:solidFill>
                  <a:schemeClr val="tx2"/>
                </a:solidFill>
                <a:cs typeface="Arial Black" panose="020B0604020202020204" pitchFamily="34" charset="0"/>
              </a:rPr>
              <a:t>Backend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8</a:t>
            </a:fld>
            <a:endParaRPr lang="ru-RU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278F2A-1DAC-AA49-87AB-131302A266CD}"/>
              </a:ext>
            </a:extLst>
          </p:cNvPr>
          <p:cNvSpPr txBox="1"/>
          <p:nvPr/>
        </p:nvSpPr>
        <p:spPr>
          <a:xfrm>
            <a:off x="693220" y="2641530"/>
            <a:ext cx="740430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#!/</a:t>
            </a:r>
            <a:r>
              <a:rPr lang="en" sz="1600" b="1" dirty="0" err="1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usr</a:t>
            </a:r>
            <a:r>
              <a:rPr lang="en" sz="16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/bin/env bash</a:t>
            </a:r>
            <a:br>
              <a:rPr lang="en" sz="16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b="1" dirty="0"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shopt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-s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extglob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./modules/*;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gradlew_exist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</a:t>
            </a:r>
            <a:r>
              <a:rPr lang="en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gradlew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 [[ ! 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-f </a:t>
            </a:r>
            <a:r>
              <a:rPr lang="en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</a:t>
            </a:r>
            <a:r>
              <a:rPr lang="en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gradlew_exist</a:t>
            </a:r>
            <a:r>
              <a:rPr lang="en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]]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then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continue</a:t>
            </a:r>
            <a:b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printf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"Building module ‘%s’" "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basename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</a:t>
            </a:r>
            <a:r>
              <a:rPr lang="en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b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"$</a:t>
            </a: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gradlew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clean build -p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</a:t>
            </a:r>
            <a:r>
              <a:rPr lang="en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b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done</a:t>
            </a:r>
            <a:endParaRPr lang="ru-RU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object 16">
            <a:extLst>
              <a:ext uri="{FF2B5EF4-FFF2-40B4-BE49-F238E27FC236}">
                <a16:creationId xmlns:a16="http://schemas.microsoft.com/office/drawing/2014/main" id="{FB551A72-DA15-DB4B-A318-A6A1B07A2101}"/>
              </a:ext>
            </a:extLst>
          </p:cNvPr>
          <p:cNvSpPr txBox="1"/>
          <p:nvPr/>
        </p:nvSpPr>
        <p:spPr>
          <a:xfrm>
            <a:off x="693219" y="1490785"/>
            <a:ext cx="4882548" cy="3412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000" dirty="0">
                <a:solidFill>
                  <a:schemeClr val="tx2"/>
                </a:solidFill>
                <a:cs typeface="Arial"/>
              </a:rPr>
              <a:t>Сборка </a:t>
            </a:r>
            <a:r>
              <a:rPr lang="en-US" sz="2000" dirty="0">
                <a:solidFill>
                  <a:schemeClr val="tx2"/>
                </a:solidFill>
                <a:cs typeface="Arial"/>
              </a:rPr>
              <a:t>Gradle/</a:t>
            </a:r>
            <a:r>
              <a:rPr lang="en-US" sz="2000" strike="sngStrike" dirty="0">
                <a:solidFill>
                  <a:schemeClr val="tx2"/>
                </a:solidFill>
                <a:cs typeface="Arial"/>
              </a:rPr>
              <a:t>Maven.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BD732-7A14-2C4F-82AE-9649F796092F}"/>
              </a:ext>
            </a:extLst>
          </p:cNvPr>
          <p:cNvSpPr txBox="1"/>
          <p:nvPr/>
        </p:nvSpPr>
        <p:spPr>
          <a:xfrm>
            <a:off x="6096000" y="2598003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store-service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./modules/store-service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romanowalex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/store-service:v1.0-docker</a:t>
            </a:r>
            <a:endParaRPr lang="ru-RU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4D4CA3-0BF9-7C4E-9300-CCCCEA860A87}"/>
              </a:ext>
            </a:extLst>
          </p:cNvPr>
          <p:cNvSpPr txBox="1"/>
          <p:nvPr/>
        </p:nvSpPr>
        <p:spPr>
          <a:xfrm>
            <a:off x="6047275" y="1451030"/>
            <a:ext cx="4590245" cy="42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000" dirty="0">
                <a:solidFill>
                  <a:schemeClr val="tx2"/>
                </a:solidFill>
                <a:cs typeface="Arial"/>
              </a:rPr>
              <a:t>Упаковка </a:t>
            </a:r>
            <a:r>
              <a:rPr lang="en-US" sz="2000" dirty="0">
                <a:solidFill>
                  <a:schemeClr val="tx2"/>
                </a:solidFill>
                <a:cs typeface="Arial"/>
              </a:rPr>
              <a:t>Fat Jar </a:t>
            </a:r>
            <a:r>
              <a:rPr lang="ru-RU" sz="2000" dirty="0">
                <a:solidFill>
                  <a:schemeClr val="tx2"/>
                </a:solidFill>
                <a:cs typeface="Arial"/>
              </a:rPr>
              <a:t>в</a:t>
            </a:r>
            <a:r>
              <a:rPr lang="en-US" sz="2000" dirty="0">
                <a:solidFill>
                  <a:schemeClr val="tx2"/>
                </a:solidFill>
                <a:cs typeface="Arial"/>
              </a:rPr>
              <a:t> Docker.</a:t>
            </a:r>
            <a:endParaRPr lang="ru-RU" sz="2000" dirty="0">
              <a:solidFill>
                <a:schemeClr val="tx2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273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38D13956-E487-8145-99BE-0308E10D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979" y="445131"/>
            <a:ext cx="11354328" cy="840461"/>
          </a:xfrm>
        </p:spPr>
        <p:txBody>
          <a:bodyPr/>
          <a:lstStyle/>
          <a:p>
            <a:pPr algn="ctr"/>
            <a:r>
              <a:rPr lang="ru-RU" spc="20" dirty="0">
                <a:solidFill>
                  <a:schemeClr val="tx2"/>
                </a:solidFill>
                <a:cs typeface="Arial Black" panose="020B0604020202020204" pitchFamily="34" charset="0"/>
              </a:rPr>
              <a:t>Сборка </a:t>
            </a:r>
            <a:r>
              <a:rPr lang="en-US" spc="20" dirty="0">
                <a:solidFill>
                  <a:schemeClr val="tx2"/>
                </a:solidFill>
                <a:cs typeface="Arial Black" panose="020B0604020202020204" pitchFamily="34" charset="0"/>
              </a:rPr>
              <a:t>Frontend</a:t>
            </a:r>
            <a:endParaRPr lang="ru-RU" dirty="0">
              <a:solidFill>
                <a:schemeClr val="tx2"/>
              </a:solidFill>
              <a:cs typeface="Arial Black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4B96856-C865-6F45-9827-C515D4E8A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lnSpc>
                <a:spcPts val="1325"/>
              </a:lnSpc>
            </a:pPr>
            <a:fld id="{B6F15528-21DE-4FAA-801E-634DDDAF4B2B}" type="slidenum">
              <a:rPr lang="ru-RU" smtClean="0"/>
              <a:pPr>
                <a:lnSpc>
                  <a:spcPts val="1325"/>
                </a:lnSpc>
              </a:pPr>
              <a:t>9</a:t>
            </a:fld>
            <a:endParaRPr lang="ru-RU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7E2D-1927-9942-9819-1B4189496E3F}"/>
              </a:ext>
            </a:extLst>
          </p:cNvPr>
          <p:cNvSpPr txBox="1"/>
          <p:nvPr/>
        </p:nvSpPr>
        <p:spPr>
          <a:xfrm>
            <a:off x="828069" y="2127255"/>
            <a:ext cx="514601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node:</a:t>
            </a:r>
            <a:r>
              <a:rPr lang="en" sz="1600" dirty="0">
                <a:solidFill>
                  <a:srgbClr val="1750E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as 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b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WORKDIR /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usr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 </a:t>
            </a:r>
            <a: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NPM_TOKEN</a:t>
            </a:r>
            <a:br>
              <a:rPr lang="en" sz="1600" i="1" dirty="0">
                <a:solidFill>
                  <a:srgbClr val="871094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npmrc.docker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npmrc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package.json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package.json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package-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lock.json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package-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lock.json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nginx.conf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nginx.conf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 </a:t>
            </a: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ci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 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rm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npmrc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 .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 </a:t>
            </a:r>
            <a:r>
              <a:rPr lang="en" sz="1600" dirty="0" err="1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</a:t>
            </a:r>
            <a:r>
              <a:rPr lang="en" sz="1600" dirty="0">
                <a:solidFill>
                  <a:srgbClr val="0073B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 build</a:t>
            </a:r>
            <a:endParaRPr lang="ru-RU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0EF12106-464A-D245-984D-54D198CCA17B}"/>
              </a:ext>
            </a:extLst>
          </p:cNvPr>
          <p:cNvSpPr txBox="1"/>
          <p:nvPr/>
        </p:nvSpPr>
        <p:spPr>
          <a:xfrm>
            <a:off x="828069" y="1460832"/>
            <a:ext cx="1941761" cy="472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800" dirty="0">
                <a:solidFill>
                  <a:schemeClr val="tx2"/>
                </a:solidFill>
                <a:cs typeface="Arial"/>
              </a:rPr>
              <a:t>СБОРКА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11" name="object 16">
            <a:extLst>
              <a:ext uri="{FF2B5EF4-FFF2-40B4-BE49-F238E27FC236}">
                <a16:creationId xmlns:a16="http://schemas.microsoft.com/office/drawing/2014/main" id="{8DBE9BCD-EDCD-DD4A-B3B3-58ADB0067910}"/>
              </a:ext>
            </a:extLst>
          </p:cNvPr>
          <p:cNvSpPr txBox="1"/>
          <p:nvPr/>
        </p:nvSpPr>
        <p:spPr>
          <a:xfrm>
            <a:off x="6096000" y="1460832"/>
            <a:ext cx="1941761" cy="472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13" marR="256540">
              <a:lnSpc>
                <a:spcPct val="117000"/>
              </a:lnSpc>
              <a:spcAft>
                <a:spcPts val="700"/>
              </a:spcAft>
              <a:buClr>
                <a:schemeClr val="tx2"/>
              </a:buClr>
            </a:pPr>
            <a:r>
              <a:rPr lang="ru-RU" sz="2800" dirty="0">
                <a:solidFill>
                  <a:schemeClr val="tx2"/>
                </a:solidFill>
                <a:cs typeface="Arial"/>
              </a:rPr>
              <a:t>ЗАПУСК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D7AD3D-77EE-8844-9181-8B66B545A927}"/>
              </a:ext>
            </a:extLst>
          </p:cNvPr>
          <p:cNvSpPr txBox="1"/>
          <p:nvPr/>
        </p:nvSpPr>
        <p:spPr>
          <a:xfrm>
            <a:off x="6096000" y="2865919"/>
            <a:ext cx="514601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frontend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context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./modules/frontend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" sz="1600" dirty="0" err="1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args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NPM_TOKEN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${NPM_TOKEN}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romanowalex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/frontend:v1.0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 err="1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container_name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frontend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" sz="1600" dirty="0">
                <a:solidFill>
                  <a:srgbClr val="0033B3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ports</a:t>
            </a: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b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- </a:t>
            </a:r>
            <a:r>
              <a:rPr lang="en" sz="1600" dirty="0">
                <a:solidFill>
                  <a:srgbClr val="067D1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"8080:80"</a:t>
            </a:r>
            <a:endParaRPr lang="ru-RU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06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Пользовательские 3">
      <a:dk1>
        <a:srgbClr val="2D3031"/>
      </a:dk1>
      <a:lt1>
        <a:srgbClr val="FFFFFF"/>
      </a:lt1>
      <a:dk2>
        <a:srgbClr val="015BEC"/>
      </a:dk2>
      <a:lt2>
        <a:srgbClr val="EEEEF1"/>
      </a:lt2>
      <a:accent1>
        <a:srgbClr val="015BEC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AEDFE"/>
      </a:accent6>
      <a:hlink>
        <a:srgbClr val="015BEC"/>
      </a:hlink>
      <a:folHlink>
        <a:srgbClr val="9703F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3942</TotalTime>
  <Words>829</Words>
  <Application>Microsoft Macintosh PowerPoint</Application>
  <PresentationFormat>Широкоэкранный</PresentationFormat>
  <Paragraphs>60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Menlo</vt:lpstr>
      <vt:lpstr>Arial Black</vt:lpstr>
      <vt:lpstr>Calibri</vt:lpstr>
      <vt:lpstr>Arial</vt:lpstr>
      <vt:lpstr>Monaco</vt:lpstr>
      <vt:lpstr>Office Theme</vt:lpstr>
      <vt:lpstr>Презентация PowerPoint</vt:lpstr>
      <vt:lpstr>План</vt:lpstr>
      <vt:lpstr>Презентация PowerPoint</vt:lpstr>
      <vt:lpstr>Какие проблемы мы хотим решить?</vt:lpstr>
      <vt:lpstr>Описание используемых сервисов</vt:lpstr>
      <vt:lpstr>Docker Compose</vt:lpstr>
      <vt:lpstr>Git Submodules</vt:lpstr>
      <vt:lpstr>Сборка Backend</vt:lpstr>
      <vt:lpstr>Сборка Frontend</vt:lpstr>
      <vt:lpstr>Порядок запуска сервисов</vt:lpstr>
      <vt:lpstr>Локальная отладка</vt:lpstr>
      <vt:lpstr>Debug внутри контейнера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123</cp:revision>
  <dcterms:created xsi:type="dcterms:W3CDTF">2021-01-19T13:29:20Z</dcterms:created>
  <dcterms:modified xsi:type="dcterms:W3CDTF">2022-03-23T21:54:22Z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2021-01-19T00:00:00Z</vt:filetime>
  </property>
  <property fmtid="{D5CDD505-2E9C-101B-9397-08002B2CF9AE}" pid="3" name="Creator">
    <vt:lpwstr>Adobe InDesign 16.0 (Macintosh)</vt:lpwstr>
  </property>
  <property fmtid="{D5CDD505-2E9C-101B-9397-08002B2CF9AE}" pid="4" name="LastSaved">
    <vt:filetime>2021-01-19T00:00:00Z</vt:filetime>
  </property>
</Properties>
</file>